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36" r:id="rId2"/>
    <p:sldId id="502" r:id="rId3"/>
    <p:sldId id="519" r:id="rId4"/>
    <p:sldId id="493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40" r:id="rId14"/>
    <p:sldId id="517" r:id="rId15"/>
    <p:sldId id="518" r:id="rId16"/>
    <p:sldId id="538" r:id="rId17"/>
    <p:sldId id="497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05" r:id="rId28"/>
    <p:sldId id="535" r:id="rId29"/>
    <p:sldId id="261" r:id="rId30"/>
    <p:sldId id="368" r:id="rId31"/>
    <p:sldId id="364" r:id="rId32"/>
    <p:sldId id="369" r:id="rId33"/>
    <p:sldId id="366" r:id="rId34"/>
    <p:sldId id="367" r:id="rId35"/>
    <p:sldId id="262" r:id="rId36"/>
    <p:sldId id="358" r:id="rId37"/>
    <p:sldId id="361" r:id="rId38"/>
    <p:sldId id="360" r:id="rId39"/>
    <p:sldId id="482" r:id="rId40"/>
    <p:sldId id="496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1" r:id="rId49"/>
    <p:sldId id="472" r:id="rId50"/>
    <p:sldId id="473" r:id="rId51"/>
    <p:sldId id="474" r:id="rId52"/>
    <p:sldId id="488" r:id="rId53"/>
    <p:sldId id="532" r:id="rId54"/>
    <p:sldId id="489" r:id="rId55"/>
    <p:sldId id="490" r:id="rId56"/>
    <p:sldId id="491" r:id="rId57"/>
    <p:sldId id="539" r:id="rId58"/>
    <p:sldId id="537" r:id="rId59"/>
    <p:sldId id="530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60863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CE09-E37A-433F-87BE-B7CDAC91E7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A431-3007-40D7-BD78-94133F85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6D6AF7-70EE-45D3-BF4A-4179E4B4B112}" type="datetimeFigureOut">
              <a:rPr lang="en-US"/>
              <a:pPr>
                <a:defRPr/>
              </a:pPr>
              <a:t>3/1/2017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75C1A0-290E-430A-9ADB-2B7809370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002" indent="-287693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0772" indent="-230154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1081" indent="-230154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1390" indent="-230154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1699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2008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2317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2626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B5CB9C-FFD8-477B-955A-3A47F8105035}" type="slidenum">
              <a:rPr lang="en-US" smtClean="0">
                <a:latin typeface="Roman"/>
              </a:rPr>
              <a:pPr/>
              <a:t>1</a:t>
            </a:fld>
            <a:endParaRPr lang="en-US" dirty="0">
              <a:latin typeface="Roman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87268" y="4419024"/>
            <a:ext cx="5138185" cy="41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0" tIns="46535" rIns="93070" bIns="46535"/>
          <a:lstStyle/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Even before the MSHA-NSSGA Alliance, the association worked with MSHA on establishment of Part 46, as well as noise and dust workshops to cite a few examples.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Develop training materials (3 so far this year):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	- Slips trips and falls / electrical / welding and cutting </a:t>
            </a:r>
          </a:p>
          <a:p>
            <a:pPr eaLnBrk="0" hangingPunct="0">
              <a:spcBef>
                <a:spcPct val="30000"/>
              </a:spcBef>
            </a:pPr>
            <a:endParaRPr lang="en-US" sz="1000" dirty="0">
              <a:latin typeface="Times New Roman" pitchFamily="18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Conduct Educational workshops (3 this year, 1 other post-</a:t>
            </a:r>
            <a:r>
              <a:rPr lang="en-US" sz="1000" dirty="0" err="1">
                <a:latin typeface="Times New Roman" pitchFamily="18" charset="0"/>
              </a:rPr>
              <a:t>poned</a:t>
            </a:r>
            <a:r>
              <a:rPr lang="en-US" sz="1000" dirty="0">
                <a:latin typeface="Times New Roman" pitchFamily="18" charset="0"/>
              </a:rPr>
              <a:t>):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            	- N&amp;D we had @ 20 students in two, 3 day-long workshops 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 	- workshop on DPM was postponed, due to litigation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	- on ACRI, hosted two dozen for a 3 day event</a:t>
            </a:r>
          </a:p>
          <a:p>
            <a:pPr eaLnBrk="0" hangingPunct="0">
              <a:spcBef>
                <a:spcPct val="30000"/>
              </a:spcBef>
            </a:pPr>
            <a:endParaRPr lang="en-US" sz="1000" dirty="0">
              <a:latin typeface="Times New Roman" pitchFamily="18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Issue newsletter (3</a:t>
            </a:r>
            <a:r>
              <a:rPr lang="en-US" sz="1000" baseline="30000" dirty="0">
                <a:latin typeface="Times New Roman" pitchFamily="18" charset="0"/>
              </a:rPr>
              <a:t>rd</a:t>
            </a:r>
            <a:r>
              <a:rPr lang="en-US" sz="1000" dirty="0">
                <a:latin typeface="Times New Roman" pitchFamily="18" charset="0"/>
              </a:rPr>
              <a:t> this year is about ready to go: on safety management systems):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	analysis of injury data for Alerts / promo for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	     MSHA’s Spring Thaw Series / safety in an econ. downturn</a:t>
            </a:r>
          </a:p>
          <a:p>
            <a:pPr eaLnBrk="0" hangingPunct="0">
              <a:spcBef>
                <a:spcPct val="30000"/>
              </a:spcBef>
            </a:pPr>
            <a:endParaRPr lang="en-US" sz="1000" dirty="0">
              <a:latin typeface="Times New Roman" pitchFamily="18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NIOSH: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                        - NSSGA last month provided analysis for a NIOSH study on noise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	        exposure conducted        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                        - staging a webinar on 11/19 on dust control systems </a:t>
            </a:r>
          </a:p>
          <a:p>
            <a:pPr eaLnBrk="0" hangingPunct="0">
              <a:spcBef>
                <a:spcPct val="30000"/>
              </a:spcBef>
            </a:pPr>
            <a:r>
              <a:rPr lang="en-US" sz="1000" dirty="0">
                <a:latin typeface="Times New Roman" pitchFamily="18" charset="0"/>
              </a:rPr>
              <a:t>                        - preparing a day-long workshop at 2010 Convention on risk awareness </a:t>
            </a:r>
          </a:p>
          <a:p>
            <a:pPr eaLnBrk="0" hangingPunct="0">
              <a:spcBef>
                <a:spcPct val="30000"/>
              </a:spcBef>
            </a:pPr>
            <a:endParaRPr 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82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5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96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2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0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6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7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0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1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80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AC2B9-024D-4A3C-A823-87083A9D49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  <p:sp>
        <p:nvSpPr>
          <p:cNvPr id="48132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AC2B9-024D-4A3C-A823-87083A9D49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  <p:sp>
        <p:nvSpPr>
          <p:cNvPr id="48132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Calibri" pitchFamily="34" charset="0"/>
              <a:buNone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2E381-8F78-4668-A3D1-B4F9E8EF81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Calibri" pitchFamily="34" charset="0"/>
              <a:buNone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2E381-8F78-4668-A3D1-B4F9E8EF81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Calibri" pitchFamily="34" charset="0"/>
              <a:buNone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2E381-8F78-4668-A3D1-B4F9E8EF81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9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Calibri" pitchFamily="34" charset="0"/>
              <a:buNone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2E381-8F78-4668-A3D1-B4F9E8EF81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3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002" indent="-287693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0772" indent="-230154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1081" indent="-230154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1390" indent="-230154" defTabSz="9318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1699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2008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2317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2626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B5CB9C-FFD8-477B-955A-3A47F8105035}" type="slidenum">
              <a:rPr lang="en-US" smtClean="0">
                <a:latin typeface="Roman"/>
              </a:rPr>
              <a:pPr/>
              <a:t>59</a:t>
            </a:fld>
            <a:endParaRPr lang="en-US" dirty="0">
              <a:latin typeface="Roman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9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9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5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8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5C1A0-290E-430A-9ADB-2B7809370F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9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800" cy="14700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  <a:latin typeface="Gentium Book Basic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66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0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39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3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7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4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5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nterio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7CCD4D-BEAE-498F-B553-34A20D0B2127}" type="datetimeFigureOut">
              <a:rPr lang="en-US"/>
              <a:pPr>
                <a:defRPr/>
              </a:pPr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EB2F9E-1311-4595-A052-174890049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0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0" r:id="rId7"/>
    <p:sldLayoutId id="2147483946" r:id="rId8"/>
    <p:sldLayoutId id="214748394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404040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Open Sans"/>
          <a:ea typeface="Open Sans"/>
          <a:cs typeface="Open San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i="1" kern="1200">
          <a:solidFill>
            <a:schemeClr val="tx1"/>
          </a:solidFill>
          <a:latin typeface="Gentium Book Basic" pitchFamily="2" charset="0"/>
          <a:ea typeface="Open Sans"/>
          <a:cs typeface="Open San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tium Book Basic" pitchFamily="2" charset="0"/>
          <a:ea typeface="Open Sans"/>
          <a:cs typeface="Open San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ntium Book Basic" pitchFamily="2" charset="0"/>
          <a:ea typeface="Open Sans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Book Antiqua" pitchFamily="18" charset="0"/>
              </a:rPr>
              <a:t>2016 Spring Thaw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90800"/>
            <a:ext cx="73152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Columbus Ohio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March 2, 2016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latin typeface="Roman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71700" y="3214123"/>
            <a:ext cx="4800600" cy="1304925"/>
            <a:chOff x="2133600" y="2809875"/>
            <a:chExt cx="4800600" cy="1304925"/>
          </a:xfrm>
        </p:grpSpPr>
        <p:pic>
          <p:nvPicPr>
            <p:cNvPr id="3077" name="Picture 5" descr="grav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0" y="2809875"/>
              <a:ext cx="13017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st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3050"/>
              <a:ext cx="1301750" cy="130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s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816225"/>
              <a:ext cx="1298575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7905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NSSGA’s COMMITMENT </a:t>
            </a:r>
            <a:br>
              <a:rPr lang="en-US" sz="4000" dirty="0"/>
            </a:br>
            <a:r>
              <a:rPr lang="en-US" sz="4000" dirty="0"/>
              <a:t>TO SAFETY &amp; HEALTH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400" b="0" dirty="0">
                <a:latin typeface="Open Sans"/>
              </a:rPr>
              <a:t>Collaborate with NIOSH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2400" i="0" dirty="0">
                <a:latin typeface="Open Sans"/>
              </a:rPr>
              <a:t>Participate in meetings re: future training needs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2400" i="0" dirty="0">
                <a:latin typeface="Open Sans"/>
              </a:rPr>
              <a:t>Reviewed study on Noise effects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2400" i="0" dirty="0">
                <a:latin typeface="Open Sans"/>
              </a:rPr>
              <a:t>Sponsor annual workshop on safety in underground aggregates facilities </a:t>
            </a:r>
          </a:p>
          <a:p>
            <a:pPr eaLnBrk="1" hangingPunct="1">
              <a:spcAft>
                <a:spcPts val="1800"/>
              </a:spcAft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441213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bldLvl="2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534400" cy="914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NSSGA’s COMMITMENT </a:t>
            </a:r>
            <a:br>
              <a:rPr lang="en-US" sz="4000" dirty="0"/>
            </a:br>
            <a:r>
              <a:rPr lang="en-US" sz="4000" dirty="0"/>
              <a:t>TO SAFETY &amp; HEALTH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 eaLnBrk="1" hangingPunct="1">
              <a:spcAft>
                <a:spcPts val="1800"/>
              </a:spcAft>
            </a:pPr>
            <a:r>
              <a:rPr lang="en-US" sz="6000" b="0" dirty="0">
                <a:latin typeface="Open Sans"/>
              </a:rPr>
              <a:t>Cooperate with MSHA thru initial Alliance:</a:t>
            </a:r>
          </a:p>
          <a:p>
            <a:pPr lvl="1" algn="just">
              <a:spcAft>
                <a:spcPts val="1800"/>
              </a:spcAft>
            </a:pPr>
            <a:r>
              <a:rPr lang="en-US" sz="6000" i="0" dirty="0">
                <a:latin typeface="Open Sans"/>
              </a:rPr>
              <a:t>Conduct educational workshops on noise &amp; dust  </a:t>
            </a:r>
          </a:p>
          <a:p>
            <a:pPr lvl="1" algn="just">
              <a:spcAft>
                <a:spcPts val="1800"/>
              </a:spcAft>
            </a:pPr>
            <a:endParaRPr lang="en-US" sz="6000" dirty="0">
              <a:latin typeface="Open Sans"/>
            </a:endParaRPr>
          </a:p>
          <a:p>
            <a:pPr lvl="1" algn="just">
              <a:spcAft>
                <a:spcPts val="1800"/>
              </a:spcAft>
            </a:pPr>
            <a:endParaRPr lang="en-US" sz="6000" dirty="0">
              <a:latin typeface="Open Sans"/>
            </a:endParaRPr>
          </a:p>
          <a:p>
            <a:pPr lvl="1" algn="just" eaLnBrk="1" hangingPunct="1">
              <a:spcAft>
                <a:spcPts val="1800"/>
              </a:spcAft>
            </a:pPr>
            <a:endParaRPr lang="en-US" sz="6000" i="0" dirty="0">
              <a:latin typeface="Open Sans"/>
            </a:endParaRPr>
          </a:p>
          <a:p>
            <a:pPr lvl="1" algn="just" eaLnBrk="1" hangingPunct="1">
              <a:spcAft>
                <a:spcPts val="1800"/>
              </a:spcAft>
            </a:pPr>
            <a:r>
              <a:rPr lang="en-US" sz="6000" i="0" dirty="0">
                <a:latin typeface="Open Sans"/>
              </a:rPr>
              <a:t>Develop training materials like ‘Safety Alerts’ based on analysis of MSHA injury data </a:t>
            </a:r>
          </a:p>
          <a:p>
            <a:pPr lvl="1" algn="just" eaLnBrk="1" hangingPunct="1">
              <a:spcAft>
                <a:spcPts val="1800"/>
              </a:spcAft>
            </a:pPr>
            <a:endParaRPr lang="en-US" sz="5900" dirty="0"/>
          </a:p>
          <a:p>
            <a:pPr lvl="1" algn="just" eaLnBrk="1" hangingPunct="1">
              <a:spcAft>
                <a:spcPts val="1800"/>
              </a:spcAft>
            </a:pPr>
            <a:endParaRPr lang="en-US" sz="2800" dirty="0"/>
          </a:p>
          <a:p>
            <a:pPr lvl="1" algn="just" eaLnBrk="1" hangingPunct="1">
              <a:spcAft>
                <a:spcPts val="1800"/>
              </a:spcAft>
            </a:pPr>
            <a:endParaRPr lang="en-US" sz="2800" dirty="0"/>
          </a:p>
          <a:p>
            <a:pPr algn="just" eaLnBrk="1" hangingPunct="1">
              <a:spcAft>
                <a:spcPts val="1800"/>
              </a:spcAft>
            </a:pPr>
            <a:endParaRPr lang="en-US" sz="2800" dirty="0"/>
          </a:p>
          <a:p>
            <a:pPr eaLnBrk="1" hangingPunct="1">
              <a:spcAft>
                <a:spcPts val="1800"/>
              </a:spcAft>
            </a:pP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51299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1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1905001" y="267964"/>
          <a:ext cx="5257800" cy="598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4" imgW="6454440" imgH="8353080" progId="AcroExch.Document.7">
                  <p:embed/>
                </p:oleObj>
              </mc:Choice>
              <mc:Fallback>
                <p:oleObj name="Acrobat Document" r:id="rId4" imgW="6454440" imgH="8353080" progId="AcroExch.Document.7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122"/>
                      <a:stretch>
                        <a:fillRect/>
                      </a:stretch>
                    </p:blipFill>
                    <p:spPr bwMode="auto">
                      <a:xfrm>
                        <a:off x="1905001" y="267964"/>
                        <a:ext cx="5257800" cy="598043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5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239" t="18665" r="16076" b="8446"/>
          <a:stretch/>
        </p:blipFill>
        <p:spPr>
          <a:xfrm>
            <a:off x="2590800" y="162201"/>
            <a:ext cx="4267200" cy="6126377"/>
          </a:xfrm>
          <a:prstGeom prst="rect">
            <a:avLst/>
          </a:prstGeom>
          <a:noFill/>
          <a:ln cmpd="dbl">
            <a:solidFill>
              <a:srgbClr val="343434"/>
            </a:solidFill>
          </a:ln>
        </p:spPr>
      </p:pic>
    </p:spTree>
    <p:extLst>
      <p:ext uri="{BB962C8B-B14F-4D97-AF65-F5344CB8AC3E}">
        <p14:creationId xmlns:p14="http://schemas.microsoft.com/office/powerpoint/2010/main" val="376330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915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NSSGA’s COMMITMENT </a:t>
            </a:r>
            <a:br>
              <a:rPr lang="en-US" sz="4000" dirty="0"/>
            </a:br>
            <a:r>
              <a:rPr lang="en-US" sz="4000" dirty="0"/>
              <a:t>TO SAFETY &amp; HEALTH</a:t>
            </a:r>
            <a:endParaRPr lang="en-US" sz="3200" dirty="0">
              <a:latin typeface="Open Sans"/>
            </a:endParaRPr>
          </a:p>
        </p:txBody>
      </p:sp>
      <p:pic>
        <p:nvPicPr>
          <p:cNvPr id="2" name="Picture 1" descr="safetypledge 2016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t="9848" r="22157" b="2879"/>
          <a:stretch/>
        </p:blipFill>
        <p:spPr>
          <a:xfrm>
            <a:off x="2438400" y="1524000"/>
            <a:ext cx="3333371" cy="4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06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oft Excel - Chart in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24006" r="18954" b="6611"/>
          <a:stretch/>
        </p:blipFill>
        <p:spPr>
          <a:xfrm>
            <a:off x="753140" y="228600"/>
            <a:ext cx="8153400" cy="58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582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AGENDA </a:t>
            </a:r>
            <a:r>
              <a:rPr lang="en-US" dirty="0"/>
              <a:t>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endParaRPr lang="en-US" sz="2800" u="sng" dirty="0"/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NSSGA’s Commitment to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u="sng" dirty="0"/>
              <a:t>NSSGA’s Dialogue with MSHA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Tips for Managing for Fatality Avoidance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Ideas for Teamwork in Safety &amp; Health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Get It Right on Regulation</a:t>
            </a:r>
          </a:p>
        </p:txBody>
      </p:sp>
    </p:spTree>
    <p:extLst>
      <p:ext uri="{BB962C8B-B14F-4D97-AF65-F5344CB8AC3E}">
        <p14:creationId xmlns:p14="http://schemas.microsoft.com/office/powerpoint/2010/main" val="86731608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Over the years, I’ve had hundreds of shots blocked. But, you’ve got to go in and take chances. – John </a:t>
            </a:r>
            <a:r>
              <a:rPr lang="en-US" sz="2000" dirty="0" err="1"/>
              <a:t>Havlicek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AutoShape 4" descr="Image result for pitino"/>
          <p:cNvSpPr>
            <a:spLocks noChangeAspect="1" noChangeArrowheads="1"/>
          </p:cNvSpPr>
          <p:nvPr/>
        </p:nvSpPr>
        <p:spPr bwMode="auto">
          <a:xfrm>
            <a:off x="0" y="-136525"/>
            <a:ext cx="9810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itino"/>
          <p:cNvSpPr>
            <a:spLocks noChangeAspect="1" noChangeArrowheads="1"/>
          </p:cNvSpPr>
          <p:nvPr/>
        </p:nvSpPr>
        <p:spPr bwMode="auto">
          <a:xfrm>
            <a:off x="152400" y="15875"/>
            <a:ext cx="9810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200" y="167287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miller\AppData\Local\Microsoft\Windows\Temporary Internet Files\Content.Outlook\QQHV3BGS\Ho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38208"/>
            <a:ext cx="3194401" cy="39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0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cial.dol.gov/blog/wp-content/uploads/2014/10/mining-blog-po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71500" y="1066800"/>
            <a:ext cx="846668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0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762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6858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2800" dirty="0">
              <a:latin typeface="Open Sans"/>
            </a:endParaRPr>
          </a:p>
          <a:p>
            <a:pPr>
              <a:buClrTx/>
            </a:pPr>
            <a:r>
              <a:rPr lang="en-US" sz="2400" dirty="0">
                <a:latin typeface="Open Sans"/>
              </a:rPr>
              <a:t>NSSGA advocated for continued improvement in enforcement consistency. </a:t>
            </a:r>
          </a:p>
          <a:p>
            <a:pPr>
              <a:buClrTx/>
            </a:pPr>
            <a:endParaRPr lang="en-US" sz="2400" dirty="0">
              <a:latin typeface="Open Sans"/>
            </a:endParaRPr>
          </a:p>
          <a:p>
            <a:pPr>
              <a:buClrTx/>
            </a:pPr>
            <a:r>
              <a:rPr lang="en-US" sz="2400" dirty="0">
                <a:latin typeface="Open Sans"/>
              </a:rPr>
              <a:t>NSSGA urged that MSHA keep open the Small Mines Office/Consultation Program.</a:t>
            </a:r>
          </a:p>
          <a:p>
            <a:pPr>
              <a:buClrTx/>
            </a:pPr>
            <a:endParaRPr lang="en-US" sz="2400" dirty="0">
              <a:latin typeface="Open Sans"/>
            </a:endParaRPr>
          </a:p>
          <a:p>
            <a:endParaRPr lang="en-US" sz="24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en-US" sz="2800" dirty="0">
                <a:latin typeface="Open Sans"/>
              </a:rPr>
              <a:t> </a:t>
            </a:r>
          </a:p>
          <a:p>
            <a:pPr marL="114300" indent="0"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2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 shot 2014-02-20 at 10.10.2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57418"/>
            <a:ext cx="8229600" cy="4140082"/>
          </a:xfrm>
        </p:spPr>
      </p:pic>
    </p:spTree>
    <p:extLst>
      <p:ext uri="{BB962C8B-B14F-4D97-AF65-F5344CB8AC3E}">
        <p14:creationId xmlns:p14="http://schemas.microsoft.com/office/powerpoint/2010/main" val="323151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7798" y="17463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</a:t>
            </a:r>
            <a:r>
              <a:rPr lang="en-US" b="1" dirty="0">
                <a:solidFill>
                  <a:srgbClr val="404040"/>
                </a:solidFill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3973" y="1152525"/>
            <a:ext cx="7772400" cy="586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Tx/>
            </a:pPr>
            <a:r>
              <a:rPr lang="en-US" sz="2400" dirty="0">
                <a:latin typeface="Open Sans"/>
              </a:rPr>
              <a:t>NSSGA advocated for clarification of what’s needed for compliance.  Agency helpfully responded with: 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            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    - some sharing of inspector-training         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      materials, and 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    - heads-ups on future enforcement pushes 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      on Rules to Live By program, and Parts   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      .5002 (air contaminants) and .6200  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      (noise). </a:t>
            </a:r>
          </a:p>
          <a:p>
            <a:pPr>
              <a:lnSpc>
                <a:spcPct val="110000"/>
              </a:lnSpc>
              <a:buClrTx/>
            </a:pPr>
            <a:endParaRPr lang="en-US" sz="2800" dirty="0">
              <a:latin typeface="Open Sans"/>
            </a:endParaRPr>
          </a:p>
          <a:p>
            <a:pPr marL="114300" indent="0">
              <a:lnSpc>
                <a:spcPct val="110000"/>
              </a:lnSpc>
              <a:buClrTx/>
              <a:buNone/>
            </a:pPr>
            <a:r>
              <a:rPr lang="en-US" sz="2800" dirty="0">
                <a:latin typeface="Open Sans"/>
              </a:rPr>
              <a:t>  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3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Office 20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29417" r="1396" b="22652"/>
          <a:stretch/>
        </p:blipFill>
        <p:spPr>
          <a:xfrm>
            <a:off x="609600" y="1037804"/>
            <a:ext cx="8382000" cy="45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7798" y="762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6823" y="1143000"/>
            <a:ext cx="7772400" cy="586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Tx/>
            </a:pPr>
            <a:r>
              <a:rPr lang="en-US" sz="2400" dirty="0">
                <a:latin typeface="Open Sans"/>
              </a:rPr>
              <a:t>Agency formed a Technical Task Force of the Alliance.  NSSGA succeeded in securing from MSHA clarifying language on what’s needed for compliance on such matters as:</a:t>
            </a:r>
          </a:p>
          <a:p>
            <a:pPr>
              <a:lnSpc>
                <a:spcPct val="110000"/>
              </a:lnSpc>
              <a:buClrTx/>
            </a:pPr>
            <a:endParaRPr lang="en-US" sz="2400" dirty="0">
              <a:latin typeface="Open Sans"/>
            </a:endParaRPr>
          </a:p>
          <a:p>
            <a:pPr lvl="1">
              <a:lnSpc>
                <a:spcPct val="110000"/>
              </a:lnSpc>
              <a:buClrTx/>
              <a:buFontTx/>
              <a:buChar char="-"/>
            </a:pPr>
            <a:r>
              <a:rPr lang="en-US" sz="2400" dirty="0">
                <a:latin typeface="Open Sans"/>
              </a:rPr>
              <a:t>Fall protection for miners on mobile equipment; </a:t>
            </a:r>
          </a:p>
          <a:p>
            <a:pPr lvl="1">
              <a:lnSpc>
                <a:spcPct val="110000"/>
              </a:lnSpc>
              <a:buClrTx/>
              <a:buFontTx/>
              <a:buChar char="-"/>
            </a:pPr>
            <a:r>
              <a:rPr lang="en-US" sz="2400" dirty="0">
                <a:latin typeface="Open Sans"/>
              </a:rPr>
              <a:t>Fall protection for miners on work platforms fewer than six feet off the ground; and </a:t>
            </a:r>
          </a:p>
          <a:p>
            <a:pPr lvl="1">
              <a:lnSpc>
                <a:spcPct val="110000"/>
              </a:lnSpc>
              <a:buClrTx/>
              <a:buFontTx/>
              <a:buChar char="-"/>
            </a:pPr>
            <a:r>
              <a:rPr lang="en-US" sz="2400" dirty="0">
                <a:latin typeface="Open Sans"/>
              </a:rPr>
              <a:t>Seatbelt replacement. </a:t>
            </a:r>
          </a:p>
          <a:p>
            <a:pPr>
              <a:lnSpc>
                <a:spcPct val="110000"/>
              </a:lnSpc>
              <a:buClrTx/>
            </a:pPr>
            <a:endParaRPr lang="en-US" sz="2400" dirty="0">
              <a:latin typeface="Open Sans"/>
            </a:endParaRPr>
          </a:p>
          <a:p>
            <a:pPr marL="114300" indent="0">
              <a:lnSpc>
                <a:spcPct val="110000"/>
              </a:lnSpc>
              <a:buClrTx/>
              <a:buNone/>
            </a:pPr>
            <a:r>
              <a:rPr lang="en-US" sz="2800" dirty="0">
                <a:latin typeface="Open Sans"/>
              </a:rPr>
              <a:t>  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7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4350" y="152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</a:t>
            </a:r>
            <a:endParaRPr lang="en-US" b="1" dirty="0">
              <a:solidFill>
                <a:srgbClr val="404040"/>
              </a:solidFill>
              <a:latin typeface="Open San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4350" y="12954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dirty="0">
                <a:latin typeface="Open Sans"/>
              </a:rPr>
              <a:t>NSSGA advocated for fully funding the State Grants program for safety training. </a:t>
            </a:r>
          </a:p>
          <a:p>
            <a:pPr>
              <a:buClrTx/>
            </a:pPr>
            <a:endParaRPr lang="en-US" sz="2400" dirty="0">
              <a:latin typeface="Open Sans"/>
            </a:endParaRPr>
          </a:p>
          <a:p>
            <a:pPr>
              <a:buClrTx/>
            </a:pPr>
            <a:r>
              <a:rPr lang="en-US" sz="2400" dirty="0">
                <a:latin typeface="Open Sans"/>
              </a:rPr>
              <a:t>NSSGA urged that MSHA develop a Pattern of Compliance program:</a:t>
            </a:r>
          </a:p>
          <a:p>
            <a:pPr marL="114300" indent="0">
              <a:buClrTx/>
              <a:buNone/>
            </a:pPr>
            <a:r>
              <a:rPr lang="en-US" sz="2400" dirty="0">
                <a:latin typeface="Open Sans"/>
              </a:rPr>
              <a:t> </a:t>
            </a:r>
          </a:p>
          <a:p>
            <a:pPr marL="114300" lvl="1" indent="0">
              <a:buClrTx/>
              <a:buNone/>
            </a:pPr>
            <a:r>
              <a:rPr lang="en-US" sz="2400" dirty="0">
                <a:latin typeface="Open Sans"/>
              </a:rPr>
              <a:t>	- afford excellent operators the chance to earn 	   </a:t>
            </a:r>
          </a:p>
          <a:p>
            <a:pPr marL="114300" lvl="1" indent="0">
              <a:buClrTx/>
              <a:buNone/>
            </a:pPr>
            <a:r>
              <a:rPr lang="en-US" sz="2400" dirty="0">
                <a:latin typeface="Open Sans"/>
              </a:rPr>
              <a:t>            enforcement   credit, e.g., reduction in    </a:t>
            </a:r>
          </a:p>
          <a:p>
            <a:pPr marL="114300" lvl="1" indent="0">
              <a:buClrTx/>
              <a:buNone/>
            </a:pPr>
            <a:r>
              <a:rPr lang="en-US" sz="2400" dirty="0">
                <a:latin typeface="Open Sans"/>
              </a:rPr>
              <a:t>            mandatory 2s and 4s. </a:t>
            </a:r>
          </a:p>
          <a:p>
            <a:pPr marL="114300" lvl="1" indent="0">
              <a:buClrTx/>
              <a:buNone/>
            </a:pPr>
            <a:endParaRPr lang="en-US" sz="2800" dirty="0">
              <a:latin typeface="Open Sans"/>
            </a:endParaRPr>
          </a:p>
          <a:p>
            <a:pPr>
              <a:buClrTx/>
            </a:pPr>
            <a:endParaRPr lang="en-US" sz="28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en-US" sz="2800" dirty="0">
                <a:latin typeface="Open Sans"/>
              </a:rPr>
              <a:t> </a:t>
            </a:r>
          </a:p>
          <a:p>
            <a:pPr marL="114300" indent="0"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8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0363" y="139995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 </a:t>
            </a:r>
            <a:r>
              <a:rPr lang="en-US" sz="4000" dirty="0">
                <a:solidFill>
                  <a:schemeClr val="tx1"/>
                </a:solidFill>
                <a:latin typeface="Open Sans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8382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sz="2800" dirty="0">
              <a:latin typeface="Open Sans"/>
            </a:endParaRPr>
          </a:p>
          <a:p>
            <a:endParaRPr lang="en-US" sz="2800" dirty="0">
              <a:latin typeface="Open Sans"/>
            </a:endParaRPr>
          </a:p>
          <a:p>
            <a:pPr>
              <a:buClrTx/>
            </a:pPr>
            <a:r>
              <a:rPr lang="en-US" sz="2400" dirty="0">
                <a:latin typeface="Open Sans"/>
              </a:rPr>
              <a:t>NSSGA argued against rulemakings on:</a:t>
            </a:r>
          </a:p>
          <a:p>
            <a:pPr>
              <a:buClrTx/>
            </a:pPr>
            <a:endParaRPr lang="en-US" sz="2400" dirty="0">
              <a:latin typeface="Open Sans"/>
            </a:endParaRPr>
          </a:p>
          <a:p>
            <a:pPr marL="411480" lvl="1" indent="0">
              <a:buClrTx/>
              <a:buNone/>
            </a:pPr>
            <a:r>
              <a:rPr lang="en-US" sz="2400" dirty="0">
                <a:latin typeface="Open Sans"/>
              </a:rPr>
              <a:t>	- safety and health management systems, and	</a:t>
            </a:r>
          </a:p>
          <a:p>
            <a:pPr marL="411480" lvl="1" indent="0">
              <a:buClrTx/>
              <a:buNone/>
            </a:pPr>
            <a:endParaRPr lang="en-US" sz="2400" dirty="0">
              <a:latin typeface="Open Sans"/>
            </a:endParaRPr>
          </a:p>
          <a:p>
            <a:pPr marL="411480" lvl="1" indent="0">
              <a:buClrTx/>
              <a:buNone/>
            </a:pPr>
            <a:r>
              <a:rPr lang="en-US" sz="2400" dirty="0">
                <a:latin typeface="Open Sans"/>
              </a:rPr>
              <a:t>	- safety for dams and impoundments</a:t>
            </a:r>
            <a:r>
              <a:rPr lang="en-US" sz="2800" dirty="0">
                <a:latin typeface="Open Sans"/>
              </a:rPr>
              <a:t>. </a:t>
            </a:r>
          </a:p>
          <a:p>
            <a:pPr marL="114300" indent="0">
              <a:lnSpc>
                <a:spcPct val="110000"/>
              </a:lnSpc>
              <a:buClrTx/>
              <a:buNone/>
            </a:pPr>
            <a:r>
              <a:rPr lang="en-US" sz="2800" dirty="0">
                <a:latin typeface="Open Sans"/>
              </a:rPr>
              <a:t> </a:t>
            </a:r>
          </a:p>
          <a:p>
            <a:pPr marL="114300" indent="0"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0363" y="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</a:t>
            </a:r>
            <a:r>
              <a:rPr lang="en-US" dirty="0">
                <a:solidFill>
                  <a:schemeClr val="tx1"/>
                </a:solidFill>
                <a:latin typeface="Open Sans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3212" y="990600"/>
            <a:ext cx="8157387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dirty="0">
                <a:latin typeface="Open Sans"/>
              </a:rPr>
              <a:t>NSSGA submitted robust comments on OSHA crystalline silica rule proposal aiming to:</a:t>
            </a:r>
          </a:p>
          <a:p>
            <a:pPr marL="114300" indent="0">
              <a:buClrTx/>
              <a:buNone/>
            </a:pPr>
            <a:endParaRPr lang="en-US" sz="2400" dirty="0">
              <a:latin typeface="Open Sans"/>
            </a:endParaRPr>
          </a:p>
          <a:p>
            <a:pPr marL="411480" lvl="1" indent="0">
              <a:buClrTx/>
              <a:buNone/>
            </a:pPr>
            <a:r>
              <a:rPr lang="en-US" sz="2400" dirty="0">
                <a:latin typeface="Open Sans"/>
              </a:rPr>
              <a:t>	- Reduce permissible exposure limit to 50 </a:t>
            </a:r>
            <a:r>
              <a:rPr lang="el-GR" sz="2400" dirty="0"/>
              <a:t>μ</a:t>
            </a:r>
            <a:r>
              <a:rPr lang="en-US" sz="2400" dirty="0">
                <a:latin typeface="Open Sans"/>
              </a:rPr>
              <a:t>g/m3</a:t>
            </a:r>
          </a:p>
          <a:p>
            <a:pPr marL="411480" lvl="1" indent="0">
              <a:buClrTx/>
              <a:buNone/>
            </a:pPr>
            <a:r>
              <a:rPr lang="en-US" sz="2400" dirty="0">
                <a:latin typeface="Open Sans"/>
              </a:rPr>
              <a:t> 	- Establish action level of just 25 </a:t>
            </a:r>
            <a:r>
              <a:rPr lang="el-GR" sz="2400" dirty="0"/>
              <a:t>μ</a:t>
            </a:r>
            <a:r>
              <a:rPr lang="en-US" sz="2400" dirty="0">
                <a:latin typeface="Open Sans"/>
              </a:rPr>
              <a:t>g/m3</a:t>
            </a:r>
          </a:p>
          <a:p>
            <a:pPr marL="411480" lvl="1" indent="0">
              <a:buClrTx/>
              <a:buNone/>
            </a:pPr>
            <a:r>
              <a:rPr lang="en-US" sz="2400" dirty="0">
                <a:latin typeface="Open Sans"/>
              </a:rPr>
              <a:t>	- Trigger complicated ancillary provisions </a:t>
            </a:r>
          </a:p>
          <a:p>
            <a:pPr marL="411480" lvl="1" indent="0">
              <a:buClrTx/>
              <a:buNone/>
            </a:pPr>
            <a:endParaRPr lang="en-US" sz="2400" dirty="0">
              <a:latin typeface="Open Sans"/>
            </a:endParaRPr>
          </a:p>
          <a:p>
            <a:pPr lvl="1">
              <a:buClrTx/>
            </a:pPr>
            <a:r>
              <a:rPr lang="en-US" sz="2400" dirty="0">
                <a:latin typeface="Open Sans"/>
              </a:rPr>
              <a:t>Proposal would cost $billions annually to comply	</a:t>
            </a:r>
          </a:p>
          <a:p>
            <a:pPr marL="411480" lvl="1" indent="0">
              <a:buClrTx/>
              <a:buNone/>
            </a:pPr>
            <a:endParaRPr lang="en-US" sz="2800" dirty="0">
              <a:latin typeface="Open Sans"/>
            </a:endParaRPr>
          </a:p>
          <a:p>
            <a:pPr marL="411480" lvl="1" indent="0">
              <a:buClrTx/>
              <a:buNone/>
            </a:pPr>
            <a:r>
              <a:rPr lang="en-US" sz="2800" dirty="0">
                <a:latin typeface="Open Sans"/>
              </a:rPr>
              <a:t>	</a:t>
            </a:r>
          </a:p>
          <a:p>
            <a:pPr marL="114300" indent="0">
              <a:lnSpc>
                <a:spcPct val="110000"/>
              </a:lnSpc>
              <a:buClrTx/>
              <a:buNone/>
            </a:pPr>
            <a:r>
              <a:rPr lang="en-US" sz="2800" dirty="0">
                <a:latin typeface="Open Sans"/>
              </a:rPr>
              <a:t> 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1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6563" y="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DIALOGUE </a:t>
            </a:r>
            <a:r>
              <a:rPr lang="en-US" dirty="0">
                <a:solidFill>
                  <a:schemeClr val="tx1"/>
                </a:solidFill>
                <a:latin typeface="Open Sans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0363" y="19812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chemeClr val="tx1"/>
              </a:buClr>
              <a:buNone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400" dirty="0">
                <a:latin typeface="Open Sans"/>
              </a:rPr>
              <a:t>NSSGA &amp; other plaintiffs went to US Court of Appeals for the Sixth Circuit to fight MSHA’s final rule on Pattern of Violations (POV). Court ruled it had no jurisdiction.  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Open Sans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latin typeface="Open Sans"/>
              </a:rPr>
              <a:t>NSSGA now taking fight to District Court in Ohio. Oral arguments to be heard April 12.</a:t>
            </a:r>
          </a:p>
          <a:p>
            <a:pPr lvl="1">
              <a:buClr>
                <a:schemeClr val="tx1"/>
              </a:buClr>
            </a:pPr>
            <a:endParaRPr lang="en-US" sz="2400" dirty="0"/>
          </a:p>
          <a:p>
            <a:pPr lvl="1"/>
            <a:endParaRPr lang="en-US" sz="2800" dirty="0"/>
          </a:p>
          <a:p>
            <a:pPr marL="114300" indent="0">
              <a:lnSpc>
                <a:spcPct val="110000"/>
              </a:lnSpc>
              <a:buNone/>
            </a:pPr>
            <a:r>
              <a:rPr lang="en-US" sz="2800" dirty="0"/>
              <a:t> </a:t>
            </a:r>
          </a:p>
          <a:p>
            <a:pPr marL="114300" indent="0">
              <a:buNone/>
            </a:pPr>
            <a:r>
              <a:rPr lang="en-US" sz="2800" dirty="0"/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 descr="US Court of Appeals for the Sixth Circuit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9659" r="12083" b="78741"/>
          <a:stretch/>
        </p:blipFill>
        <p:spPr>
          <a:xfrm>
            <a:off x="596087" y="1371599"/>
            <a:ext cx="8401050" cy="75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US Court of Appeals for the Sixth Circuit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0" t="9659" r="39010" b="78741"/>
          <a:stretch/>
        </p:blipFill>
        <p:spPr>
          <a:xfrm>
            <a:off x="6644462" y="1990718"/>
            <a:ext cx="2333625" cy="133354"/>
          </a:xfrm>
          <a:prstGeom prst="rect">
            <a:avLst/>
          </a:prstGeom>
        </p:spPr>
      </p:pic>
      <p:pic>
        <p:nvPicPr>
          <p:cNvPr id="8" name="Picture 7" descr="US Court of Appeals for the Sixth Circuit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0" t="9659" r="39010" b="78741"/>
          <a:stretch/>
        </p:blipFill>
        <p:spPr>
          <a:xfrm>
            <a:off x="7620000" y="1381122"/>
            <a:ext cx="1257300" cy="2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AGENDA </a:t>
            </a:r>
            <a:r>
              <a:rPr lang="en-US" dirty="0"/>
              <a:t>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2400" b="0" dirty="0"/>
              <a:t>NSSGA’s Commitment to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NSSGA’s Dialogue with MSHA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u="sng" dirty="0"/>
              <a:t>Tips for Managing for Fatality Avoidance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Ideas for Teamwork in Safety &amp; Health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Get It Right on Regulation </a:t>
            </a:r>
          </a:p>
        </p:txBody>
      </p:sp>
    </p:spTree>
    <p:extLst>
      <p:ext uri="{BB962C8B-B14F-4D97-AF65-F5344CB8AC3E}">
        <p14:creationId xmlns:p14="http://schemas.microsoft.com/office/powerpoint/2010/main" val="3444763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Do not throw in the towel. Use it to wipe the sweat off your face.</a:t>
            </a:r>
            <a:br>
              <a:rPr lang="en-US" sz="2000" dirty="0"/>
            </a:br>
            <a:r>
              <a:rPr lang="en-US" sz="2000" dirty="0"/>
              <a:t>- Otto Graham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:\Users\mmiller\AppData\Local\Microsoft\Windows\Temporary Internet Files\Content.Outlook\QQHV3BGS\OT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819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pPr lvl="0" algn="l"/>
            <a:r>
              <a:rPr lang="en-US" sz="4000" dirty="0"/>
              <a:t>Fatality Avoidance - Hazard Recognition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 Workplace exams done thoroughly 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	</a:t>
            </a:r>
            <a:r>
              <a:rPr lang="en-US" b="0" dirty="0"/>
              <a:t>Employers and employees should examine 	their workplaces to detect any unsafe or 	unhealthful conditions, practices, or 	equipment and take the necessary steps to 	correct them.</a:t>
            </a:r>
          </a:p>
          <a:p>
            <a:pPr marL="0" indent="0">
              <a:buNone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582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AGENDA </a:t>
            </a:r>
            <a:r>
              <a:rPr lang="en-US" dirty="0"/>
              <a:t>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endParaRPr lang="en-US" sz="2800" u="sng" dirty="0"/>
          </a:p>
          <a:p>
            <a:pPr eaLnBrk="1" hangingPunct="1">
              <a:spcAft>
                <a:spcPts val="1800"/>
              </a:spcAft>
            </a:pPr>
            <a:r>
              <a:rPr lang="en-US" sz="2400" b="0" u="sng" dirty="0"/>
              <a:t>NSSGA’s Commitment to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NSSGA’s Dialogue with MSHA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Tips for Managing for Fatality Avoidance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Ideas for Teamwork in Safety &amp; Health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Get It Right on Regulation</a:t>
            </a:r>
          </a:p>
        </p:txBody>
      </p:sp>
    </p:spTree>
    <p:extLst>
      <p:ext uri="{BB962C8B-B14F-4D97-AF65-F5344CB8AC3E}">
        <p14:creationId xmlns:p14="http://schemas.microsoft.com/office/powerpoint/2010/main" val="1980897351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pPr lvl="0" algn="l"/>
            <a:r>
              <a:rPr lang="en-US" sz="4000" dirty="0"/>
              <a:t>Fatality Avoidance - Hazard Recognition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 Pre-shift exams done thoroughly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1" dirty="0"/>
              <a:t>	</a:t>
            </a:r>
            <a:r>
              <a:rPr lang="en-US" b="0" dirty="0"/>
              <a:t>Self-propelled mobile equipment to be used 	during a shift shall be inspected by the 	equipment operator before being placed in 	operation on that shift.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74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143000"/>
          </a:xfrm>
        </p:spPr>
        <p:txBody>
          <a:bodyPr/>
          <a:lstStyle/>
          <a:p>
            <a:pPr algn="l"/>
            <a:r>
              <a:rPr lang="en-US" dirty="0"/>
              <a:t>Fatality Avoidance -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12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 Aim for quality training of adults.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B.  Utilize ‘best practices’ information provided  </a:t>
            </a:r>
          </a:p>
          <a:p>
            <a:pPr marL="0" indent="0">
              <a:buNone/>
            </a:pPr>
            <a:r>
              <a:rPr lang="en-US" dirty="0"/>
              <a:t>      by MSHA, NSSGA and other qualified </a:t>
            </a:r>
          </a:p>
          <a:p>
            <a:pPr marL="0" indent="0">
              <a:buNone/>
            </a:pPr>
            <a:r>
              <a:rPr lang="en-US" dirty="0"/>
              <a:t>      entities.  </a:t>
            </a:r>
            <a:r>
              <a:rPr lang="en-US" b="0" dirty="0"/>
              <a:t>For instance: a trainer could take a </a:t>
            </a:r>
          </a:p>
          <a:p>
            <a:pPr marL="0" indent="0">
              <a:buNone/>
            </a:pPr>
            <a:r>
              <a:rPr lang="en-US" b="0" dirty="0"/>
              <a:t>      </a:t>
            </a:r>
            <a:r>
              <a:rPr lang="en-US" b="0" dirty="0" err="1"/>
              <a:t>fatalgram</a:t>
            </a:r>
            <a:r>
              <a:rPr lang="en-US" b="0" dirty="0"/>
              <a:t>, remove the text and use the </a:t>
            </a:r>
          </a:p>
          <a:p>
            <a:pPr marL="0" indent="0">
              <a:buNone/>
            </a:pPr>
            <a:r>
              <a:rPr lang="en-US" b="0" dirty="0"/>
              <a:t>      pictures to show trainees in asking how – at </a:t>
            </a:r>
          </a:p>
          <a:p>
            <a:pPr marL="0" indent="0">
              <a:buNone/>
            </a:pPr>
            <a:r>
              <a:rPr lang="en-US" b="0" dirty="0"/>
              <a:t>      our facility – could this kind of fatality occur?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9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143000"/>
          </a:xfrm>
        </p:spPr>
        <p:txBody>
          <a:bodyPr/>
          <a:lstStyle/>
          <a:p>
            <a:pPr algn="l"/>
            <a:r>
              <a:rPr lang="en-US" dirty="0"/>
              <a:t>Fatality Avoidance -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 Make it interesting/interactive </a:t>
            </a:r>
            <a:r>
              <a:rPr lang="en-US" b="0" dirty="0"/>
              <a:t>- If you want to  </a:t>
            </a:r>
          </a:p>
          <a:p>
            <a:pPr marL="0" indent="0">
              <a:buNone/>
            </a:pPr>
            <a:r>
              <a:rPr lang="en-US" b="0" dirty="0"/>
              <a:t>      teach a miner, you have to make it compelling.</a:t>
            </a:r>
          </a:p>
          <a:p>
            <a:pPr marL="0" indent="0">
              <a:buNone/>
            </a:pPr>
            <a:r>
              <a:rPr lang="en-US" b="0" dirty="0"/>
              <a:t>      After all, this is:</a:t>
            </a:r>
          </a:p>
          <a:p>
            <a:pPr marL="0" indent="0">
              <a:buNone/>
            </a:pPr>
            <a:endParaRPr lang="en-US" b="0" dirty="0"/>
          </a:p>
          <a:p>
            <a:pPr lvl="1"/>
            <a:r>
              <a:rPr lang="en-US" b="0" i="0" dirty="0">
                <a:latin typeface="Open Sans"/>
              </a:rPr>
              <a:t>part lecture</a:t>
            </a:r>
          </a:p>
          <a:p>
            <a:pPr lvl="1"/>
            <a:r>
              <a:rPr lang="en-US" b="0" i="0" dirty="0">
                <a:latin typeface="Open Sans"/>
              </a:rPr>
              <a:t>part demonstration</a:t>
            </a:r>
          </a:p>
          <a:p>
            <a:pPr lvl="1"/>
            <a:r>
              <a:rPr lang="en-US" b="0" i="0" dirty="0">
                <a:latin typeface="Open Sans"/>
              </a:rPr>
              <a:t>part entertainment.   </a:t>
            </a:r>
          </a:p>
          <a:p>
            <a:pPr marL="0" indent="0">
              <a:buNone/>
            </a:pPr>
            <a:endParaRPr lang="en-US" b="0" dirty="0"/>
          </a:p>
          <a:p>
            <a:pPr marL="0" lvl="0" indent="0">
              <a:buNone/>
            </a:pPr>
            <a:endParaRPr lang="en-US" b="0" dirty="0"/>
          </a:p>
          <a:p>
            <a:pPr marL="0" lv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 </a:t>
            </a:r>
          </a:p>
          <a:p>
            <a:endParaRPr lang="en-US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91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143000"/>
          </a:xfrm>
        </p:spPr>
        <p:txBody>
          <a:bodyPr/>
          <a:lstStyle/>
          <a:p>
            <a:pPr algn="l"/>
            <a:r>
              <a:rPr lang="en-US" dirty="0"/>
              <a:t>Fatality Avoidance -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r>
              <a:rPr lang="en-US" b="0" dirty="0"/>
              <a:t> Presentation - How will the information be </a:t>
            </a:r>
          </a:p>
          <a:p>
            <a:pPr marL="0" indent="0">
              <a:buNone/>
            </a:pPr>
            <a:r>
              <a:rPr lang="en-US" b="0" dirty="0"/>
              <a:t>    presented? This should be developed and  </a:t>
            </a:r>
          </a:p>
          <a:p>
            <a:pPr marL="0" indent="0">
              <a:buNone/>
            </a:pPr>
            <a:r>
              <a:rPr lang="en-US" b="0" dirty="0"/>
              <a:t>    practiced well in advance.  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Application - People learn better when they get to put to use that which they’ve been instructed.  </a:t>
            </a:r>
          </a:p>
          <a:p>
            <a:pPr marL="0" lv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 </a:t>
            </a:r>
          </a:p>
          <a:p>
            <a:endParaRPr lang="en-US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54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143000"/>
          </a:xfrm>
        </p:spPr>
        <p:txBody>
          <a:bodyPr/>
          <a:lstStyle/>
          <a:p>
            <a:pPr algn="l"/>
            <a:r>
              <a:rPr lang="en-US" dirty="0"/>
              <a:t>Fatality Avoidance -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endParaRPr lang="en-US" b="0" dirty="0"/>
          </a:p>
          <a:p>
            <a:r>
              <a:rPr lang="en-US" b="0" dirty="0"/>
              <a:t>Evaluation -  There must be a method of </a:t>
            </a:r>
          </a:p>
          <a:p>
            <a:pPr marL="0" indent="0">
              <a:buNone/>
            </a:pPr>
            <a:r>
              <a:rPr lang="en-US" b="0" dirty="0"/>
              <a:t>   evaluation to ensure that the participants have</a:t>
            </a:r>
          </a:p>
          <a:p>
            <a:pPr marL="0" indent="0">
              <a:buNone/>
            </a:pPr>
            <a:r>
              <a:rPr lang="en-US" b="0" dirty="0"/>
              <a:t>   genuinely learned. This can be done in the </a:t>
            </a:r>
          </a:p>
          <a:p>
            <a:pPr marL="0" indent="0">
              <a:buNone/>
            </a:pPr>
            <a:r>
              <a:rPr lang="en-US" b="0" dirty="0"/>
              <a:t>   form of a competitive game, e.g., ‘Jeopardy.’  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b="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49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753600" cy="1143000"/>
          </a:xfrm>
        </p:spPr>
        <p:txBody>
          <a:bodyPr rtlCol="0">
            <a:normAutofit/>
          </a:bodyPr>
          <a:lstStyle/>
          <a:p>
            <a:pPr lvl="0"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Fatality Avoidance - </a:t>
            </a:r>
            <a:r>
              <a:rPr lang="en-US" sz="3600" dirty="0"/>
              <a:t>Risk Tolerance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US" u="sng" dirty="0"/>
              <a:t>Overestimating Capability or Experience:</a:t>
            </a:r>
            <a:r>
              <a:rPr lang="en-US" b="0" dirty="0"/>
              <a:t>    A belief that one’s physical ability or experience allows them to perform the task without injury.</a:t>
            </a:r>
          </a:p>
          <a:p>
            <a:pPr marL="514350" lvl="0" indent="-514350">
              <a:buFont typeface="+mj-lt"/>
              <a:buAutoNum type="alphaUcPeriod"/>
            </a:pPr>
            <a:endParaRPr lang="en-US" b="0" dirty="0"/>
          </a:p>
          <a:p>
            <a:pPr marL="514350" lvl="0" indent="-514350">
              <a:buFont typeface="+mj-lt"/>
              <a:buAutoNum type="alphaUcPeriod"/>
            </a:pPr>
            <a:r>
              <a:rPr lang="en-US" u="sng" dirty="0"/>
              <a:t>Familiarity with the Task – Complacency: </a:t>
            </a:r>
            <a:r>
              <a:rPr lang="en-US" b="0" dirty="0"/>
              <a:t>Over-confidence especially when accompanied by unawareness of actual dangers or deficiencies.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lphaUcPeriod"/>
            </a:pPr>
            <a:endParaRPr lang="en-US" b="0" dirty="0"/>
          </a:p>
          <a:p>
            <a:pPr marL="514350" lvl="0" indent="-514350">
              <a:buFont typeface="+mj-lt"/>
              <a:buAutoNum type="alphaUcPeriod"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eaLnBrk="1" hangingPunct="1"/>
            <a:endParaRPr lang="en-US" altLang="en-US" dirty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175" y="-19050"/>
            <a:ext cx="9829800" cy="1143000"/>
          </a:xfrm>
        </p:spPr>
        <p:txBody>
          <a:bodyPr rtlCol="0">
            <a:normAutofit/>
          </a:bodyPr>
          <a:lstStyle/>
          <a:p>
            <a:pPr lvl="0"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/>
              <a:t>Fatality Avoidance - Risk Tolerance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2925" y="11430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Gentium Book Basic" pitchFamily="2" charset="0"/>
                <a:ea typeface="Open Sans"/>
                <a:cs typeface="Open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ntium Book Basic" pitchFamily="2" charset="0"/>
                <a:ea typeface="Open Sans"/>
                <a:cs typeface="Open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ntium Book Basic" pitchFamily="2" charset="0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C.  </a:t>
            </a:r>
            <a:r>
              <a:rPr lang="en-US" u="sng" dirty="0"/>
              <a:t>Seriousness of the Outcome – What could   </a:t>
            </a:r>
          </a:p>
          <a:p>
            <a:pPr marL="0" lvl="0" indent="0">
              <a:buNone/>
            </a:pPr>
            <a:r>
              <a:rPr lang="en-US" dirty="0"/>
              <a:t>      </a:t>
            </a:r>
            <a:r>
              <a:rPr lang="en-US" u="sng" dirty="0"/>
              <a:t>happen?:</a:t>
            </a:r>
            <a:r>
              <a:rPr lang="en-US" dirty="0"/>
              <a:t> </a:t>
            </a:r>
            <a:r>
              <a:rPr lang="en-US" b="0" dirty="0"/>
              <a:t> When we assume that an action’s                </a:t>
            </a:r>
          </a:p>
          <a:p>
            <a:pPr marL="0" lvl="0" indent="0">
              <a:buNone/>
            </a:pPr>
            <a:r>
              <a:rPr lang="en-US" b="0" dirty="0"/>
              <a:t>      outcome will not be serious, we are prepared</a:t>
            </a:r>
          </a:p>
          <a:p>
            <a:pPr marL="0" lvl="0" indent="0">
              <a:buNone/>
            </a:pPr>
            <a:r>
              <a:rPr lang="en-US" b="0" dirty="0"/>
              <a:t>      to accept more risk (e.g., “How bad could it</a:t>
            </a:r>
          </a:p>
          <a:p>
            <a:pPr marL="0" lvl="0" indent="0">
              <a:buNone/>
            </a:pPr>
            <a:r>
              <a:rPr lang="en-US" b="0" dirty="0"/>
              <a:t>      be?”)</a:t>
            </a:r>
          </a:p>
          <a:p>
            <a:pPr marL="0" lvl="0" indent="0">
              <a:buNone/>
            </a:pPr>
            <a:r>
              <a:rPr lang="en-US" b="0" dirty="0"/>
              <a:t>      </a:t>
            </a:r>
          </a:p>
          <a:p>
            <a:pPr marL="0" indent="0">
              <a:buNone/>
            </a:pPr>
            <a:r>
              <a:rPr lang="en-US" dirty="0"/>
              <a:t>D.  </a:t>
            </a:r>
            <a:r>
              <a:rPr lang="en-US" u="sng" dirty="0"/>
              <a:t>Familiarity with the Task – Complacency:  </a:t>
            </a:r>
          </a:p>
          <a:p>
            <a:pPr marL="0" indent="0">
              <a:buNone/>
            </a:pPr>
            <a:r>
              <a:rPr lang="en-US" b="0" dirty="0"/>
              <a:t>      “When </a:t>
            </a:r>
            <a:r>
              <a:rPr lang="en-US" b="0" u="sng" dirty="0"/>
              <a:t>I’m</a:t>
            </a:r>
            <a:r>
              <a:rPr lang="en-US" b="0" dirty="0"/>
              <a:t> in charge…the risk is (somehow)        	lower.” </a:t>
            </a:r>
          </a:p>
          <a:p>
            <a:pPr marL="514350" indent="-514350">
              <a:buFont typeface="+mj-lt"/>
              <a:buAutoNum type="alphaUcPeriod"/>
            </a:pPr>
            <a:endParaRPr lang="en-US" b="0" dirty="0"/>
          </a:p>
          <a:p>
            <a:pPr marL="514350" indent="-514350">
              <a:buFont typeface="+mj-lt"/>
              <a:buAutoNum type="alphaUcPeriod"/>
            </a:pPr>
            <a:endParaRPr lang="en-US" b="0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 </a:t>
            </a:r>
          </a:p>
          <a:p>
            <a:pPr eaLnBrk="1" hangingPunct="1"/>
            <a:endParaRPr lang="en-US" alt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09711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9753600" cy="1143000"/>
          </a:xfrm>
        </p:spPr>
        <p:txBody>
          <a:bodyPr rtlCol="0">
            <a:normAutofit/>
          </a:bodyPr>
          <a:lstStyle/>
          <a:p>
            <a:pPr lvl="0"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/>
              <a:t>Fatality Avoidance - Risk Tolerance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lvl="0" indent="0">
              <a:buNone/>
            </a:pPr>
            <a:r>
              <a:rPr lang="en-US" dirty="0">
                <a:latin typeface="Open Sans"/>
              </a:rPr>
              <a:t>E.  </a:t>
            </a:r>
            <a:r>
              <a:rPr lang="en-US" u="sng" dirty="0"/>
              <a:t>Confidence in Protection and Rescue:  </a:t>
            </a:r>
          </a:p>
          <a:p>
            <a:pPr marL="0" lvl="0" indent="0">
              <a:buNone/>
            </a:pPr>
            <a:r>
              <a:rPr lang="en-US" b="0" dirty="0"/>
              <a:t>     Blind faith that our safety equipment will protect </a:t>
            </a:r>
          </a:p>
          <a:p>
            <a:pPr marL="0" lvl="0" indent="0">
              <a:buNone/>
            </a:pPr>
            <a:r>
              <a:rPr lang="en-US" b="0" dirty="0"/>
              <a:t>     us, or that rescue will be immediate if we do get </a:t>
            </a:r>
          </a:p>
          <a:p>
            <a:pPr marL="0" lvl="0" indent="0">
              <a:buNone/>
            </a:pPr>
            <a:r>
              <a:rPr lang="en-US" b="0" dirty="0"/>
              <a:t>     in trouble, the acceptance of risk increases.</a:t>
            </a:r>
          </a:p>
          <a:p>
            <a:pPr marL="0" indent="0">
              <a:buNone/>
            </a:pPr>
            <a:endParaRPr lang="en-US" b="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lphaUcPeriod"/>
            </a:pPr>
            <a:endParaRPr lang="en-US" b="0" dirty="0"/>
          </a:p>
          <a:p>
            <a:pPr marL="514350" lvl="0" indent="-514350">
              <a:buFont typeface="+mj-lt"/>
              <a:buAutoNum type="alphaUcPeriod"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eaLnBrk="1" hangingPunct="1"/>
            <a:endParaRPr lang="en-US" alt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44826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829800" cy="1143000"/>
          </a:xfrm>
        </p:spPr>
        <p:txBody>
          <a:bodyPr rtlCol="0">
            <a:normAutofit/>
          </a:bodyPr>
          <a:lstStyle/>
          <a:p>
            <a:pPr lvl="0" algn="l"/>
            <a:r>
              <a:rPr lang="en-US" sz="3600" dirty="0"/>
              <a:t>Fatality Avoidance - Risk Tolerance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229600" cy="55626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F.  </a:t>
            </a:r>
            <a:r>
              <a:rPr lang="en-US" u="sng" dirty="0"/>
              <a:t>Potential Profit/Gain from Actions:</a:t>
            </a:r>
            <a:r>
              <a:rPr lang="en-US" dirty="0"/>
              <a:t> </a:t>
            </a:r>
            <a:r>
              <a:rPr lang="en-US" b="0" dirty="0"/>
              <a:t>A   </a:t>
            </a:r>
          </a:p>
          <a:p>
            <a:pPr marL="0" lvl="0" indent="0">
              <a:buNone/>
            </a:pPr>
            <a:r>
              <a:rPr lang="en-US" b="0" dirty="0"/>
              <a:t>     person or corporation may accept a higher   </a:t>
            </a:r>
          </a:p>
          <a:p>
            <a:pPr marL="0" lvl="0" indent="0">
              <a:buNone/>
            </a:pPr>
            <a:r>
              <a:rPr lang="en-US" b="0" dirty="0"/>
              <a:t>     level of risk if there is substantial profit or gain </a:t>
            </a:r>
          </a:p>
          <a:p>
            <a:pPr marL="0" lvl="0" indent="0">
              <a:buNone/>
            </a:pPr>
            <a:r>
              <a:rPr lang="en-US" b="0" dirty="0"/>
              <a:t>     for the risk action (e.g., short-cut in order to</a:t>
            </a:r>
          </a:p>
          <a:p>
            <a:pPr marL="0" lvl="0" indent="0">
              <a:buNone/>
            </a:pPr>
            <a:r>
              <a:rPr lang="en-US" b="0" dirty="0"/>
              <a:t>     make a production quota).</a:t>
            </a:r>
          </a:p>
          <a:p>
            <a:pPr marL="0" lv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G.  </a:t>
            </a:r>
            <a:r>
              <a:rPr lang="en-US" u="sng" dirty="0"/>
              <a:t>Role Models Accepting Risk:</a:t>
            </a:r>
            <a:r>
              <a:rPr lang="en-US" dirty="0"/>
              <a:t> </a:t>
            </a:r>
            <a:r>
              <a:rPr lang="en-US" b="0" dirty="0"/>
              <a:t>The level of risk  </a:t>
            </a:r>
          </a:p>
          <a:p>
            <a:pPr marL="0" indent="0">
              <a:buNone/>
            </a:pPr>
            <a:r>
              <a:rPr lang="en-US" b="0" dirty="0"/>
              <a:t>     accepted by role models/mentors will </a:t>
            </a:r>
          </a:p>
          <a:p>
            <a:pPr marL="0" indent="0">
              <a:buNone/>
            </a:pPr>
            <a:r>
              <a:rPr lang="en-US" b="0" dirty="0"/>
              <a:t>     impact our own levels of risk acceptance.     </a:t>
            </a:r>
          </a:p>
          <a:p>
            <a:pPr marL="514350" lvl="0" indent="-514350">
              <a:buFont typeface="+mj-lt"/>
              <a:buAutoNum type="alphaUcPeriod"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eaLnBrk="1" hangingPunct="1"/>
            <a:endParaRPr lang="en-US" alt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61192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AGENDA </a:t>
            </a:r>
            <a:r>
              <a:rPr lang="en-US" dirty="0"/>
              <a:t>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endParaRPr lang="en-US" sz="2800" u="sng" dirty="0"/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NSSGA’s Commitment to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NSSGA’s Dialogue with MSHA 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/>
              <a:t>Tips for Managing for Fatality Avoidance 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1800"/>
              </a:spcAft>
            </a:pPr>
            <a:r>
              <a:rPr lang="en-US" u="sng" dirty="0"/>
              <a:t>Ideas for Teamwork in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/>
              <a:t>Get it Right on Regulation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341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Luck is nothing more than preparation meeting opportunity. </a:t>
            </a:r>
            <a:br>
              <a:rPr lang="en-US" sz="2000" dirty="0"/>
            </a:br>
            <a:r>
              <a:rPr lang="en-US" sz="2000" dirty="0"/>
              <a:t>				– Ara </a:t>
            </a:r>
            <a:r>
              <a:rPr lang="en-US" sz="2000" dirty="0" err="1"/>
              <a:t>Parseghian</a:t>
            </a:r>
            <a:endParaRPr lang="en-US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miller\AppData\Local\Microsoft\Windows\Temporary Internet Files\Content.Outlook\QQHV3BGS\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32813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39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Life is 10 percent what happens to you, </a:t>
            </a:r>
            <a:br>
              <a:rPr lang="en-US" sz="2000" dirty="0"/>
            </a:br>
            <a:r>
              <a:rPr lang="en-US" sz="2000" dirty="0"/>
              <a:t>and 90 percent what you do about it.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	– Lou Holtz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AutoShape 2" descr="Image result for howard schnellenberg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mmiller\AppData\Local\Microsoft\Windows\Temporary Internet Files\Content.Outlook\QQHV3BGS\Hol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6" y="2413000"/>
            <a:ext cx="2819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7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- Wing Man </a:t>
            </a:r>
          </a:p>
          <a:p>
            <a:pPr>
              <a:buNone/>
            </a:pPr>
            <a:r>
              <a:rPr lang="en-US" dirty="0"/>
              <a:t>			- Leadership Weekends</a:t>
            </a:r>
          </a:p>
          <a:p>
            <a:pPr>
              <a:buNone/>
            </a:pPr>
            <a:r>
              <a:rPr lang="en-US" dirty="0"/>
              <a:t>			- Safety Blitz </a:t>
            </a:r>
          </a:p>
          <a:p>
            <a:pPr>
              <a:buNone/>
            </a:pPr>
            <a:r>
              <a:rPr lang="en-US" dirty="0"/>
              <a:t>			- District Steering Safety Team </a:t>
            </a:r>
          </a:p>
          <a:p>
            <a:pPr>
              <a:buNone/>
            </a:pPr>
            <a:r>
              <a:rPr lang="en-US" dirty="0"/>
              <a:t>			- Saved My Bacon 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IN ACTION – Six  Innovative Ideas</a:t>
            </a:r>
          </a:p>
        </p:txBody>
      </p:sp>
    </p:spTree>
    <p:extLst>
      <p:ext uri="{BB962C8B-B14F-4D97-AF65-F5344CB8AC3E}">
        <p14:creationId xmlns:p14="http://schemas.microsoft.com/office/powerpoint/2010/main" val="1839727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WINGMAN -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0" dirty="0"/>
          </a:p>
          <a:p>
            <a:r>
              <a:rPr lang="en-US" sz="2400" b="0" dirty="0"/>
              <a:t>The concept of a Wingman, originated in the movie “Top Gun,” is utilized to drive home the point that we must all look out for each other.</a:t>
            </a:r>
          </a:p>
          <a:p>
            <a:endParaRPr lang="en-US" sz="2400" dirty="0"/>
          </a:p>
          <a:p>
            <a:r>
              <a:rPr lang="en-US" sz="2400" b="0" dirty="0"/>
              <a:t>It’s reinforced by calling attention to actions and consequences with and without a wingman who is looking out for your safety.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224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WINGMAN -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It has become part of the culture in the operation, with people constantly asking, “who is your wingman?” or stopping un-safe acts by telling a co-worker that, “I am your wingman.”</a:t>
            </a:r>
          </a:p>
          <a:p>
            <a:endParaRPr lang="en-US" dirty="0"/>
          </a:p>
          <a:p>
            <a:r>
              <a:rPr lang="en-US" b="0" dirty="0"/>
              <a:t>The operation has wings, and wingman signs, shirts and hats, with “who is your wingman?” printed. </a:t>
            </a:r>
          </a:p>
        </p:txBody>
      </p:sp>
    </p:spTree>
    <p:extLst>
      <p:ext uri="{BB962C8B-B14F-4D97-AF65-F5344CB8AC3E}">
        <p14:creationId xmlns:p14="http://schemas.microsoft.com/office/powerpoint/2010/main" val="2602129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/>
          <a:lstStyle/>
          <a:p>
            <a:pPr algn="l"/>
            <a:r>
              <a:rPr lang="en-US" sz="4000" dirty="0"/>
              <a:t>LEADERSHIP WEEKENDS -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Recognizing that it’s the front line leaders (</a:t>
            </a:r>
            <a:r>
              <a:rPr lang="en-US" b="0" dirty="0" err="1"/>
              <a:t>leadmen</a:t>
            </a:r>
            <a:r>
              <a:rPr lang="en-US" b="0" dirty="0"/>
              <a:t> and supervisors) who keep the operations running on:</a:t>
            </a:r>
          </a:p>
          <a:p>
            <a:pPr lvl="1"/>
            <a:r>
              <a:rPr lang="en-US" b="0" i="0" dirty="0"/>
              <a:t>weekends, </a:t>
            </a:r>
          </a:p>
          <a:p>
            <a:pPr lvl="1"/>
            <a:r>
              <a:rPr lang="en-US" b="0" i="0" dirty="0"/>
              <a:t>training days, and </a:t>
            </a:r>
          </a:p>
          <a:p>
            <a:pPr lvl="1"/>
            <a:r>
              <a:rPr lang="en-US" b="0" i="0" dirty="0"/>
              <a:t>off-shifts, </a:t>
            </a:r>
            <a:endParaRPr lang="en-US" i="0" dirty="0"/>
          </a:p>
          <a:p>
            <a:pPr marL="457200" lvl="1" indent="0">
              <a:buNone/>
            </a:pPr>
            <a:r>
              <a:rPr lang="en-US" i="0" dirty="0"/>
              <a:t>T</a:t>
            </a:r>
            <a:r>
              <a:rPr lang="en-US" b="0" i="0" dirty="0"/>
              <a:t>he operator began a safety leadership program aimed solely at these workers. </a:t>
            </a:r>
          </a:p>
        </p:txBody>
      </p:sp>
    </p:spTree>
    <p:extLst>
      <p:ext uri="{BB962C8B-B14F-4D97-AF65-F5344CB8AC3E}">
        <p14:creationId xmlns:p14="http://schemas.microsoft.com/office/powerpoint/2010/main" val="2951632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LEADERSHIP WEEKENDS -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0" dirty="0"/>
              <a:t>Saturday sessions were held to deliver information, and build workers’ ability to trust their peers, and effectively deliver safety messages. </a:t>
            </a:r>
          </a:p>
          <a:p>
            <a:endParaRPr lang="en-US" b="0" dirty="0"/>
          </a:p>
          <a:p>
            <a:r>
              <a:rPr lang="en-US" b="0" dirty="0"/>
              <a:t>The company CEO called into one of the meetings, this made a significant impact. </a:t>
            </a:r>
          </a:p>
        </p:txBody>
      </p:sp>
    </p:spTree>
    <p:extLst>
      <p:ext uri="{BB962C8B-B14F-4D97-AF65-F5344CB8AC3E}">
        <p14:creationId xmlns:p14="http://schemas.microsoft.com/office/powerpoint/2010/main" val="2078651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1143000"/>
          </a:xfrm>
        </p:spPr>
        <p:txBody>
          <a:bodyPr/>
          <a:lstStyle/>
          <a:p>
            <a:pPr algn="l"/>
            <a:r>
              <a:rPr lang="en-US" sz="4000" dirty="0"/>
              <a:t>SAFETY BLITZ -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Started by a maintenance supervisor, this monthly program gets eight random employees from throughout the district, to descend, and conduct an MSHA inspection-type evaluation.</a:t>
            </a:r>
          </a:p>
          <a:p>
            <a:endParaRPr lang="en-US" dirty="0"/>
          </a:p>
          <a:p>
            <a:r>
              <a:rPr lang="en-US" b="0" dirty="0"/>
              <a:t>Resultant feedback is done via private discussions with some employees related to behaviors, management effectiveness, etc.</a:t>
            </a:r>
          </a:p>
        </p:txBody>
      </p:sp>
    </p:spTree>
    <p:extLst>
      <p:ext uri="{BB962C8B-B14F-4D97-AF65-F5344CB8AC3E}">
        <p14:creationId xmlns:p14="http://schemas.microsoft.com/office/powerpoint/2010/main" val="2225885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SAFETY BLITZ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results go only to the employees of the blitzed operation, and the employees correct deficiencies that were noted and/or photographed.</a:t>
            </a:r>
          </a:p>
          <a:p>
            <a:endParaRPr lang="en-US" b="0" dirty="0"/>
          </a:p>
          <a:p>
            <a:r>
              <a:rPr lang="en-US" b="0" dirty="0"/>
              <a:t>This program is the primary reason why the operator had zero violation inspections at three operations (18 days), and why the VPID rate is below the national average.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74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/>
          <a:lstStyle/>
          <a:p>
            <a:pPr algn="l"/>
            <a:r>
              <a:rPr lang="en-US" sz="4000" dirty="0"/>
              <a:t>DISTRICT STEERING SAFETY TEAM -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/>
              <a:t>To maximizes effectiveness of a district’s safety program, the operation established a district-wide safety team to review the safety process at all operations.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8141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DISTRICT STEERING SAFETY TEAM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/>
              <a:t>This District team is composed of, led, and facilitated by hourly  employees.</a:t>
            </a:r>
          </a:p>
          <a:p>
            <a:endParaRPr lang="en-US" dirty="0"/>
          </a:p>
          <a:p>
            <a:r>
              <a:rPr lang="en-US" b="0" dirty="0"/>
              <a:t>This ‘bottom-up’ process elicits much participation &amp; problem-solving feedback.</a:t>
            </a:r>
          </a:p>
        </p:txBody>
      </p:sp>
    </p:spTree>
    <p:extLst>
      <p:ext uri="{BB962C8B-B14F-4D97-AF65-F5344CB8AC3E}">
        <p14:creationId xmlns:p14="http://schemas.microsoft.com/office/powerpoint/2010/main" val="39284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8534400" cy="914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NSSGA’s COMMITMENT  </a:t>
            </a:r>
            <a:br>
              <a:rPr lang="en-US" sz="4000" dirty="0"/>
            </a:br>
            <a:r>
              <a:rPr lang="en-US" sz="4000" dirty="0"/>
              <a:t>TO SAFETY &amp; HEALTH  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0" dirty="0">
                <a:latin typeface="Open Sans"/>
              </a:rPr>
              <a:t>NSSGA’s S&amp;H guidelines adopted almost a quarter century ago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>
                <a:latin typeface="Open Sans"/>
              </a:rPr>
              <a:t>Safety &amp; Health committee consists of 200 professionals involved in safety and health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>
                <a:latin typeface="Open Sans"/>
              </a:rPr>
              <a:t>Committee delivers programs to enhance compliance as well as worker safety and health  </a:t>
            </a:r>
          </a:p>
          <a:p>
            <a:pPr eaLnBrk="1" hangingPunct="1">
              <a:spcAft>
                <a:spcPts val="1800"/>
              </a:spcAft>
              <a:buFont typeface="Wingdings 2" pitchFamily="18" charset="2"/>
              <a:buNone/>
            </a:pPr>
            <a:endParaRPr lang="en-US" sz="2800" dirty="0">
              <a:latin typeface="Open Sans"/>
            </a:endParaRPr>
          </a:p>
          <a:p>
            <a:pPr eaLnBrk="1" hangingPunct="1">
              <a:spcAft>
                <a:spcPts val="1800"/>
              </a:spcAft>
            </a:pPr>
            <a:endParaRPr lang="en-US" sz="2800" dirty="0">
              <a:latin typeface="Open Sans"/>
            </a:endParaRPr>
          </a:p>
          <a:p>
            <a:pPr eaLnBrk="1" hangingPunct="1">
              <a:spcAft>
                <a:spcPts val="1800"/>
              </a:spcAft>
            </a:pPr>
            <a:endParaRPr lang="en-US" sz="2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5404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2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1143000"/>
          </a:xfrm>
        </p:spPr>
        <p:txBody>
          <a:bodyPr/>
          <a:lstStyle/>
          <a:p>
            <a:pPr algn="l"/>
            <a:r>
              <a:rPr lang="en-US" sz="4000" dirty="0"/>
              <a:t>SAVED MY BACON -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sz="2400" b="0" dirty="0"/>
              <a:t>Operator wants all employees to know the rules and regulations. However, tracking this is challenging.  </a:t>
            </a:r>
          </a:p>
          <a:p>
            <a:endParaRPr lang="en-US" sz="2400" dirty="0"/>
          </a:p>
          <a:p>
            <a:r>
              <a:rPr lang="en-US" sz="2400" b="0" dirty="0"/>
              <a:t>So a front-line leader at one of our operations designed and started a “Saved My Bacon” recognition.</a:t>
            </a:r>
          </a:p>
          <a:p>
            <a:endParaRPr lang="en-US" sz="2400" b="0" dirty="0"/>
          </a:p>
          <a:p>
            <a:r>
              <a:rPr lang="en-US" sz="2400" b="0" dirty="0"/>
              <a:t>Over the course of a month, an employee can drop into a secured hard hat the name of anyone who may have helped him work more safely.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4495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pPr algn="l"/>
            <a:r>
              <a:rPr lang="en-US" sz="4000" dirty="0"/>
              <a:t>SAVED MY BACON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Periodically, the names are drawn from the hard hat, and all names are read.  The name read most often gets to pick out a gift from a catalog.</a:t>
            </a:r>
          </a:p>
          <a:p>
            <a:endParaRPr lang="en-US" sz="2400" b="0" dirty="0"/>
          </a:p>
          <a:p>
            <a:r>
              <a:rPr lang="en-US" sz="2400" b="0" dirty="0"/>
              <a:t>This is very popular as it eliminated paperwork…but really encourages safe behavior. </a:t>
            </a:r>
          </a:p>
          <a:p>
            <a:endParaRPr lang="en-US" sz="2400" b="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6191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AGENDA </a:t>
            </a:r>
            <a:r>
              <a:rPr lang="en-US" dirty="0"/>
              <a:t>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2800" dirty="0"/>
              <a:t>NSSGA’s Commitment to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/>
              <a:t>NSSGA’s Dialogue with MSHA 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/>
              <a:t>Tips for Managing for Fatality Avoidance 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/>
              <a:t>Ideas for Teamwork in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u="sng" dirty="0"/>
              <a:t>Get it Right on Regulation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7304409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No back in the history of football was worth</a:t>
            </a:r>
            <a:br>
              <a:rPr lang="en-US" sz="2000" dirty="0"/>
            </a:br>
            <a:r>
              <a:rPr lang="en-US" sz="2000" dirty="0"/>
              <a:t> two fumbles a game.</a:t>
            </a:r>
            <a:br>
              <a:rPr lang="en-US" sz="2000" dirty="0"/>
            </a:br>
            <a:r>
              <a:rPr lang="en-US" sz="2000" dirty="0"/>
              <a:t>					 – Woody Hayes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mmiller\AppData\Local\Microsoft\Windows\Temporary Internet Files\Content.Outlook\QQHV3BGS\Wo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92632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19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0363" y="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GET IT RIGHT ON CIVIL PENALTIES 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81200"/>
            <a:ext cx="913846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800" dirty="0">
                <a:latin typeface="Open Sans"/>
              </a:rPr>
              <a:t>MSHA claims goals of rule proposal 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  are to: </a:t>
            </a:r>
          </a:p>
          <a:p>
            <a:pPr marL="114300" indent="0">
              <a:buClrTx/>
              <a:buNone/>
            </a:pPr>
            <a:endParaRPr lang="en-US" sz="2800" dirty="0">
              <a:latin typeface="Open Sans"/>
            </a:endParaRP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	- improve objectivity &amp; consistency in  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          citation writing;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	- earlier resolution of issues due to fewer disputes;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	- greater emphasis on more serious violations;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	- provide increased openness &amp; transparency.</a:t>
            </a:r>
          </a:p>
          <a:p>
            <a:pPr marL="114300" indent="0">
              <a:buClrTx/>
              <a:buNone/>
            </a:pPr>
            <a:r>
              <a:rPr lang="en-US" sz="2800" dirty="0">
                <a:latin typeface="Open Sans"/>
              </a:rPr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5" descr="MSHA Mine Inspector Hiring Program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30436" r="18437" b="42555"/>
          <a:stretch/>
        </p:blipFill>
        <p:spPr>
          <a:xfrm>
            <a:off x="6629400" y="381000"/>
            <a:ext cx="2093883" cy="27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14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0363" y="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GET IT RIGHT ON CIVIL PENALTIES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4163" y="16764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800" dirty="0">
                <a:latin typeface="Open Sans"/>
              </a:rPr>
              <a:t>NSSGA is concerned with multiple provisions: </a:t>
            </a:r>
          </a:p>
          <a:p>
            <a:pPr>
              <a:buClrTx/>
            </a:pPr>
            <a:endParaRPr lang="en-US" sz="3200" dirty="0">
              <a:latin typeface="Open Sans"/>
            </a:endParaRPr>
          </a:p>
          <a:p>
            <a:pPr marL="114300" indent="0">
              <a:buClrTx/>
              <a:buNone/>
            </a:pPr>
            <a:r>
              <a:rPr lang="en-US" sz="3200" dirty="0">
                <a:latin typeface="Open Sans"/>
              </a:rPr>
              <a:t>  - Inducement to operators to not contest</a:t>
            </a:r>
          </a:p>
          <a:p>
            <a:pPr marL="114300" indent="0">
              <a:buClrTx/>
              <a:buNone/>
            </a:pPr>
            <a:r>
              <a:rPr lang="en-US" sz="3200" dirty="0">
                <a:latin typeface="Open Sans"/>
              </a:rPr>
              <a:t>    citations</a:t>
            </a: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Effort to curb Review Commission discretion in penalty amounts </a:t>
            </a: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Reduced range of choices in evaluating  Negligence</a:t>
            </a:r>
          </a:p>
          <a:p>
            <a:pPr marL="411480" lvl="1" indent="0">
              <a:buClrTx/>
              <a:buNone/>
            </a:pPr>
            <a:endParaRPr lang="en-US" sz="3200" dirty="0">
              <a:latin typeface="Open Sans"/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en-US" sz="3200" dirty="0">
                <a:latin typeface="Open Sans"/>
              </a:rPr>
              <a:t> </a:t>
            </a:r>
          </a:p>
          <a:p>
            <a:pPr marL="114300" indent="0">
              <a:buNone/>
            </a:pPr>
            <a:r>
              <a:rPr lang="en-US" sz="32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31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0363" y="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GET IT RIGHT ON CIVIL PENALTIES</a:t>
            </a:r>
            <a:r>
              <a:rPr lang="en-US" sz="4000" dirty="0">
                <a:solidFill>
                  <a:schemeClr val="tx1"/>
                </a:solidFill>
                <a:latin typeface="Open Sans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5047" y="1828800"/>
            <a:ext cx="8024037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800" dirty="0">
                <a:latin typeface="Open Sans"/>
              </a:rPr>
              <a:t>NSSGA is concerned with multiple provisions of the Civil Penalties rule, including (cont’d): </a:t>
            </a:r>
          </a:p>
          <a:p>
            <a:pPr marL="411480" lvl="1" indent="0">
              <a:buClrTx/>
              <a:buNone/>
            </a:pPr>
            <a:endParaRPr lang="en-US" sz="2800" dirty="0">
              <a:latin typeface="Open Sans"/>
            </a:endParaRP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Reduced range of choices in evaluating Gravity   </a:t>
            </a:r>
          </a:p>
          <a:p>
            <a:pPr lvl="1">
              <a:buClrTx/>
              <a:buFontTx/>
              <a:buChar char="-"/>
            </a:pPr>
            <a:endParaRPr lang="en-US" sz="2800" dirty="0">
              <a:latin typeface="Open Sans"/>
            </a:endParaRP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Substantial increases in penalty   assessment costs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2800" dirty="0">
                <a:latin typeface="Open Sans"/>
              </a:rPr>
              <a:t> </a:t>
            </a:r>
          </a:p>
          <a:p>
            <a:pPr marL="114300" indent="0"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81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0363" y="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GET IT RIGHT 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04040"/>
                </a:solidFill>
                <a:latin typeface="Open Sans"/>
              </a:rPr>
              <a:t>	WORKPLACE EXAMS </a:t>
            </a:r>
            <a:endParaRPr lang="en-US" sz="40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5047" y="1828800"/>
            <a:ext cx="8024037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800" dirty="0">
                <a:latin typeface="Open Sans"/>
              </a:rPr>
              <a:t>NSSGA is concerned that a new rule on workplace exams will risk:  </a:t>
            </a:r>
          </a:p>
          <a:p>
            <a:pPr marL="114300" indent="0">
              <a:buClrTx/>
              <a:buNone/>
            </a:pPr>
            <a:endParaRPr lang="en-US" sz="2800" dirty="0">
              <a:latin typeface="Open Sans"/>
            </a:endParaRP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treating inspectors as safety specialists;</a:t>
            </a: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bureaucratizing the process of managing for safety; </a:t>
            </a: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creating more red tape; and    </a:t>
            </a:r>
          </a:p>
          <a:p>
            <a:pPr lvl="1">
              <a:buClrTx/>
              <a:buFontTx/>
              <a:buChar char="-"/>
            </a:pPr>
            <a:r>
              <a:rPr lang="en-US" sz="2800" dirty="0">
                <a:latin typeface="Open Sans"/>
              </a:rPr>
              <a:t>increasing costs for operators. 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2800" dirty="0">
                <a:latin typeface="Open Sans"/>
              </a:rPr>
              <a:t> </a:t>
            </a:r>
          </a:p>
          <a:p>
            <a:pPr marL="114300" indent="0">
              <a:buNone/>
            </a:pPr>
            <a:r>
              <a:rPr lang="en-US" sz="2800" dirty="0">
                <a:latin typeface="Open Sans"/>
              </a:rPr>
              <a:t>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ED501F42-4919-4DF5-A943-99E21514F95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93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582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AGENDA </a:t>
            </a:r>
            <a:r>
              <a:rPr lang="en-US" dirty="0"/>
              <a:t>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endParaRPr lang="en-US" sz="2800" u="sng" dirty="0"/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NSSGA’s Commitment to Safety &amp; Health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NSSGA’s Dialogue with MSHA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Tips for Managing for Fatality Avoidance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Ideas for Teamwork in Safety &amp; Health 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b="0" dirty="0"/>
              <a:t>Get It Right on Regulation</a:t>
            </a:r>
          </a:p>
        </p:txBody>
      </p:sp>
    </p:spTree>
    <p:extLst>
      <p:ext uri="{BB962C8B-B14F-4D97-AF65-F5344CB8AC3E}">
        <p14:creationId xmlns:p14="http://schemas.microsoft.com/office/powerpoint/2010/main" val="1613948366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Book Antiqua" pitchFamily="18" charset="0"/>
              </a:rPr>
              <a:t>Spring Thaw 2016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90800"/>
            <a:ext cx="73152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Columbus, Ohio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March 2, </a:t>
            </a:r>
            <a:r>
              <a:rPr lang="en-US" sz="1800" dirty="0">
                <a:solidFill>
                  <a:schemeClr val="tx1"/>
                </a:solidFill>
              </a:rPr>
              <a:t>2016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dirty="0">
              <a:latin typeface="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71700" y="3214123"/>
            <a:ext cx="4800600" cy="1304925"/>
            <a:chOff x="2133600" y="2809875"/>
            <a:chExt cx="4800600" cy="1304925"/>
          </a:xfrm>
        </p:grpSpPr>
        <p:pic>
          <p:nvPicPr>
            <p:cNvPr id="3077" name="Picture 5" descr="grav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0" y="2809875"/>
              <a:ext cx="13017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st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3050"/>
              <a:ext cx="1301750" cy="130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s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816225"/>
              <a:ext cx="1298575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27702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4582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NSSGA’s COMMITMENT </a:t>
            </a:r>
            <a:br>
              <a:rPr lang="en-US" sz="4000" dirty="0"/>
            </a:br>
            <a:r>
              <a:rPr lang="en-US" sz="4000" dirty="0"/>
              <a:t>TO SAFETY &amp; HEALTH</a:t>
            </a:r>
          </a:p>
        </p:txBody>
      </p:sp>
      <p:pic>
        <p:nvPicPr>
          <p:cNvPr id="2050" name="Picture 1" descr="image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" b="71983"/>
          <a:stretch/>
        </p:blipFill>
        <p:spPr bwMode="auto">
          <a:xfrm>
            <a:off x="685800" y="2133600"/>
            <a:ext cx="822631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08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595581" cy="4038600"/>
          </a:xfrm>
        </p:spPr>
      </p:pic>
    </p:spTree>
    <p:extLst>
      <p:ext uri="{BB962C8B-B14F-4D97-AF65-F5344CB8AC3E}">
        <p14:creationId xmlns:p14="http://schemas.microsoft.com/office/powerpoint/2010/main" val="2558010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NSSGA’s COMMITMENT  </a:t>
            </a:r>
            <a:br>
              <a:rPr lang="en-US" sz="4000" dirty="0"/>
            </a:br>
            <a:r>
              <a:rPr lang="en-US" sz="4000" dirty="0"/>
              <a:t>TO SAFETY &amp; HEALTH 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534400" cy="48006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b="0" dirty="0"/>
              <a:t>NSSGA Occupational Health Program Guideline</a:t>
            </a:r>
            <a:r>
              <a:rPr lang="en-US" sz="2400" b="0" u="sng" dirty="0"/>
              <a:t> </a:t>
            </a:r>
            <a:endParaRPr lang="en-US" sz="2400" b="0" dirty="0"/>
          </a:p>
          <a:p>
            <a:pPr marL="594360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b="0" dirty="0"/>
              <a:t>Management commitment </a:t>
            </a:r>
          </a:p>
          <a:p>
            <a:pPr marL="594360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b="0" dirty="0"/>
              <a:t>Comprehensive employee </a:t>
            </a:r>
            <a:r>
              <a:rPr lang="en-US" sz="2400" b="0" dirty="0" err="1"/>
              <a:t>comm’s</a:t>
            </a:r>
            <a:r>
              <a:rPr lang="en-US" sz="2400" b="0" dirty="0"/>
              <a:t> &amp; training </a:t>
            </a:r>
          </a:p>
          <a:p>
            <a:pPr marL="594360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b="0" dirty="0"/>
              <a:t>Exposure monitoring &amp; control </a:t>
            </a:r>
          </a:p>
          <a:p>
            <a:pPr marL="594360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b="0" dirty="0"/>
              <a:t>Medical monitoring </a:t>
            </a:r>
          </a:p>
          <a:p>
            <a:pPr marL="594360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b="0" dirty="0"/>
              <a:t>Process for periodic evaluation &amp; auditing </a:t>
            </a:r>
          </a:p>
          <a:p>
            <a:pPr marL="594360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b="0" dirty="0"/>
              <a:t>Emphasis on smoking cessation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19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 bldLvl="2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1143000"/>
          </a:xfrm>
        </p:spPr>
        <p:txBody>
          <a:bodyPr/>
          <a:lstStyle/>
          <a:p>
            <a:pPr algn="l"/>
            <a:r>
              <a:rPr lang="en-US" sz="4000" dirty="0"/>
              <a:t>NSSGA’s COMMITMENT </a:t>
            </a:r>
            <a:br>
              <a:rPr lang="en-US" sz="4000" dirty="0"/>
            </a:br>
            <a:r>
              <a:rPr lang="en-US" sz="4000" dirty="0"/>
              <a:t>TO SAFETY &amp;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0" dirty="0"/>
              <a:t>Develop Training Materials:</a:t>
            </a:r>
          </a:p>
          <a:p>
            <a:pPr marL="114300" indent="0">
              <a:buNone/>
            </a:pPr>
            <a:endParaRPr lang="en-US" sz="2400" b="0" dirty="0"/>
          </a:p>
          <a:p>
            <a:pPr marL="114300" indent="0">
              <a:buNone/>
            </a:pPr>
            <a:r>
              <a:rPr lang="en-US" sz="2400" b="0" dirty="0"/>
              <a:t>	Mineral Identification &amp; Management Guide</a:t>
            </a:r>
          </a:p>
          <a:p>
            <a:pPr marL="114300" indent="0">
              <a:buNone/>
            </a:pPr>
            <a:endParaRPr lang="en-US" sz="2400" b="0" dirty="0"/>
          </a:p>
          <a:p>
            <a:pPr>
              <a:buFont typeface="Wingdings" pitchFamily="2" charset="2"/>
              <a:buChar char="ü"/>
            </a:pPr>
            <a:r>
              <a:rPr lang="en-US" sz="2400" b="0" dirty="0"/>
              <a:t>Periodic on-site inspections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/>
              <a:t>Program for testing settled dust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/>
              <a:t>Qualitative geologic survey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/>
              <a:t>Further steps </a:t>
            </a:r>
          </a:p>
        </p:txBody>
      </p:sp>
    </p:spTree>
    <p:extLst>
      <p:ext uri="{BB962C8B-B14F-4D97-AF65-F5344CB8AC3E}">
        <p14:creationId xmlns:p14="http://schemas.microsoft.com/office/powerpoint/2010/main" val="3818947412"/>
      </p:ext>
    </p:extLst>
  </p:cSld>
  <p:clrMapOvr>
    <a:masterClrMapping/>
  </p:clrMapOvr>
</p:sld>
</file>

<file path=ppt/theme/theme1.xml><?xml version="1.0" encoding="utf-8"?>
<a:theme xmlns:a="http://schemas.openxmlformats.org/drawingml/2006/main" name="NSSG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1597</Words>
  <Application>Microsoft Office PowerPoint</Application>
  <PresentationFormat>On-screen Show (4:3)</PresentationFormat>
  <Paragraphs>428</Paragraphs>
  <Slides>59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NSSGA Template</vt:lpstr>
      <vt:lpstr>Acrobat Document</vt:lpstr>
      <vt:lpstr>2016 Spring Thaw </vt:lpstr>
      <vt:lpstr>PowerPoint Presentation</vt:lpstr>
      <vt:lpstr>AGENDA  </vt:lpstr>
      <vt:lpstr>Luck is nothing more than preparation meeting opportunity.      – Ara Parseghian</vt:lpstr>
      <vt:lpstr>NSSGA’s COMMITMENT   TO SAFETY &amp; HEALTH   </vt:lpstr>
      <vt:lpstr>NSSGA’s COMMITMENT  TO SAFETY &amp; HEALTH</vt:lpstr>
      <vt:lpstr>PowerPoint Presentation</vt:lpstr>
      <vt:lpstr>NSSGA’s COMMITMENT   TO SAFETY &amp; HEALTH </vt:lpstr>
      <vt:lpstr>NSSGA’s COMMITMENT  TO SAFETY &amp; HEALTH</vt:lpstr>
      <vt:lpstr>NSSGA’s COMMITMENT  TO SAFETY &amp; HEALTH</vt:lpstr>
      <vt:lpstr>NSSGA’s COMMITMENT  TO SAFETY &amp; HEALTH</vt:lpstr>
      <vt:lpstr>PowerPoint Presentation</vt:lpstr>
      <vt:lpstr>PowerPoint Presentation</vt:lpstr>
      <vt:lpstr>NSSGA’s COMMITMENT  TO SAFETY &amp; HEALTH</vt:lpstr>
      <vt:lpstr>PowerPoint Presentation</vt:lpstr>
      <vt:lpstr>AGENDA  </vt:lpstr>
      <vt:lpstr>   Over the years, I’ve had hundreds of shots blocked. But, you’ve got to go in and take chances. – John Havlicek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 </vt:lpstr>
      <vt:lpstr>Do not throw in the towel. Use it to wipe the sweat off your face. - Otto Graham </vt:lpstr>
      <vt:lpstr>Fatality Avoidance - Hazard Recognition </vt:lpstr>
      <vt:lpstr>Fatality Avoidance - Hazard Recognition </vt:lpstr>
      <vt:lpstr>Fatality Avoidance - Training</vt:lpstr>
      <vt:lpstr>Fatality Avoidance - Training</vt:lpstr>
      <vt:lpstr>Fatality Avoidance - Training</vt:lpstr>
      <vt:lpstr>Fatality Avoidance - Training</vt:lpstr>
      <vt:lpstr>  Fatality Avoidance - Risk Tolerance</vt:lpstr>
      <vt:lpstr>  Fatality Avoidance - Risk Tolerance</vt:lpstr>
      <vt:lpstr>  Fatality Avoidance - Risk Tolerance</vt:lpstr>
      <vt:lpstr>Fatality Avoidance - Risk Tolerance</vt:lpstr>
      <vt:lpstr>AGENDA  </vt:lpstr>
      <vt:lpstr>Life is 10 percent what happens to you,  and 90 percent what you do about it.      – Lou Holtz</vt:lpstr>
      <vt:lpstr> </vt:lpstr>
      <vt:lpstr>WINGMAN - DESCRIPTION </vt:lpstr>
      <vt:lpstr>WINGMAN - RESULTS </vt:lpstr>
      <vt:lpstr>LEADERSHIP WEEKENDS - DESCRIPTION </vt:lpstr>
      <vt:lpstr>LEADERSHIP WEEKENDS - RESULTS </vt:lpstr>
      <vt:lpstr>SAFETY BLITZ - DESCRIPTION</vt:lpstr>
      <vt:lpstr>SAFETY BLITZ - RESULTS</vt:lpstr>
      <vt:lpstr>DISTRICT STEERING SAFETY TEAM - DESCRIPTION</vt:lpstr>
      <vt:lpstr>DISTRICT STEERING SAFETY TEAM - RESULTS</vt:lpstr>
      <vt:lpstr>SAVED MY BACON - DESCRIPTION</vt:lpstr>
      <vt:lpstr>SAVED MY BACON - RESULTS</vt:lpstr>
      <vt:lpstr>AGENDA  </vt:lpstr>
      <vt:lpstr>No back in the history of football was worth  two fumbles a game.       – Woody Hayes </vt:lpstr>
      <vt:lpstr>PowerPoint Presentation</vt:lpstr>
      <vt:lpstr>PowerPoint Presentation</vt:lpstr>
      <vt:lpstr>PowerPoint Presentation</vt:lpstr>
      <vt:lpstr>PowerPoint Presentation</vt:lpstr>
      <vt:lpstr>AGENDA  </vt:lpstr>
      <vt:lpstr>Spring Thaw 2016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Cruz</dc:creator>
  <cp:lastModifiedBy>Dawn</cp:lastModifiedBy>
  <cp:revision>151</cp:revision>
  <cp:lastPrinted>2016-02-25T21:51:59Z</cp:lastPrinted>
  <dcterms:created xsi:type="dcterms:W3CDTF">2013-05-13T19:49:46Z</dcterms:created>
  <dcterms:modified xsi:type="dcterms:W3CDTF">2017-03-01T15:43:07Z</dcterms:modified>
</cp:coreProperties>
</file>